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27"/>
  </p:notesMasterIdLst>
  <p:sldIdLst>
    <p:sldId id="258" r:id="rId2"/>
    <p:sldId id="323" r:id="rId3"/>
    <p:sldId id="326" r:id="rId4"/>
    <p:sldId id="345" r:id="rId5"/>
    <p:sldId id="330" r:id="rId6"/>
    <p:sldId id="346" r:id="rId7"/>
    <p:sldId id="328" r:id="rId8"/>
    <p:sldId id="327" r:id="rId9"/>
    <p:sldId id="337" r:id="rId10"/>
    <p:sldId id="309" r:id="rId11"/>
    <p:sldId id="333" r:id="rId12"/>
    <p:sldId id="334" r:id="rId13"/>
    <p:sldId id="335" r:id="rId14"/>
    <p:sldId id="338" r:id="rId15"/>
    <p:sldId id="348" r:id="rId16"/>
    <p:sldId id="340" r:id="rId17"/>
    <p:sldId id="288" r:id="rId18"/>
    <p:sldId id="274" r:id="rId19"/>
    <p:sldId id="279" r:id="rId20"/>
    <p:sldId id="342" r:id="rId21"/>
    <p:sldId id="289" r:id="rId22"/>
    <p:sldId id="290" r:id="rId23"/>
    <p:sldId id="270" r:id="rId24"/>
    <p:sldId id="341" r:id="rId25"/>
    <p:sldId id="315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9" autoAdjust="0"/>
    <p:restoredTop sz="89655" autoAdjust="0"/>
  </p:normalViewPr>
  <p:slideViewPr>
    <p:cSldViewPr>
      <p:cViewPr varScale="1">
        <p:scale>
          <a:sx n="83" d="100"/>
          <a:sy n="83" d="100"/>
        </p:scale>
        <p:origin x="-9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2F34B4B-E321-4C72-BFC7-8570686B2E9D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616B66B-BD49-4668-8D43-1B7161B25C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362791-25A2-4125-94E6-ED168B83C8E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EFBC21C-375C-446F-880C-44E7D85EFD02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0BE70DE-9F5B-4354-A76E-727E96C9C3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9BED1-A546-4B1A-89E2-46B7120B1E20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FA232-8BB8-424B-B0B6-40FF7E3A7E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F91F43E-D22C-42EC-BB1E-BC1707EAF5BD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25CB72B5-FA86-4471-ADB7-366A8642D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E4773-3B51-4E27-96DE-9CDEF78CFDDD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CFAA0-3ADF-4F26-8998-F211E63E0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ACDFA779-C966-4497-9A1F-6E4D980C3304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147B868-450D-4957-8D61-58D87F5AD5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526F2-FA81-4D67-B53E-1B4DB12D2B7F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95BF1-538C-4D74-BAFB-68DD79AB35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9E89-1D3F-481C-87F1-A116903B4F5D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C742F-2D20-44F9-840C-917326456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07A3E-CD18-452B-81E5-8BCC6650C415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5A77E-79D1-46A2-AA16-8150D104A4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141A-1699-487D-B726-4BE68667D428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EAD6E-8E6E-43BF-A976-CF645AB52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C28B4-0EB1-42C5-A37B-BDB0AA8A3C35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AAAB8-F11E-47D2-B87B-C99C97855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EC9A02-6D52-471A-A466-26E06D4E3487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15BDCBE-21D1-4EFD-BFB9-3899B8E18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3558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3AC0494A-3E39-4CE3-9D41-1EF230ACCA93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D14384F1-28B8-4854-8BD7-1CBBCAC70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19" r:id="rId2"/>
    <p:sldLayoutId id="2147484021" r:id="rId3"/>
    <p:sldLayoutId id="2147484018" r:id="rId4"/>
    <p:sldLayoutId id="2147484017" r:id="rId5"/>
    <p:sldLayoutId id="2147484016" r:id="rId6"/>
    <p:sldLayoutId id="2147484015" r:id="rId7"/>
    <p:sldLayoutId id="2147484014" r:id="rId8"/>
    <p:sldLayoutId id="2147484022" r:id="rId9"/>
    <p:sldLayoutId id="2147484013" r:id="rId10"/>
    <p:sldLayoutId id="214748402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Microsoft_Office_PowerPoint11.sldx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idx="1"/>
          </p:nvPr>
        </p:nvSpPr>
        <p:spPr>
          <a:ln/>
        </p:spPr>
      </p:sp>
      <p:sp>
        <p:nvSpPr>
          <p:cNvPr id="14340" name="Текст 4"/>
          <p:cNvSpPr>
            <a:spLocks noGrp="1"/>
          </p:cNvSpPr>
          <p:nvPr>
            <p:ph type="body" sz="half" idx="2"/>
          </p:nvPr>
        </p:nvSpPr>
        <p:spPr>
          <a:xfrm>
            <a:off x="5389563" y="981075"/>
            <a:ext cx="3429000" cy="42227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700" smtClean="0"/>
              <a:t>Министерство Просвещения</a:t>
            </a:r>
          </a:p>
          <a:p>
            <a:pPr>
              <a:spcBef>
                <a:spcPct val="0"/>
              </a:spcBef>
            </a:pPr>
            <a:r>
              <a:rPr lang="ru-RU" sz="1700" smtClean="0"/>
              <a:t>Республики Молдова</a:t>
            </a:r>
          </a:p>
          <a:p>
            <a:pPr>
              <a:spcBef>
                <a:spcPct val="0"/>
              </a:spcBef>
            </a:pPr>
            <a:r>
              <a:rPr lang="ru-RU" sz="1700" smtClean="0"/>
              <a:t>Главное Управление Образования АТО Гагаузия</a:t>
            </a:r>
          </a:p>
          <a:p>
            <a:pPr>
              <a:spcBef>
                <a:spcPct val="0"/>
              </a:spcBef>
            </a:pPr>
            <a:endParaRPr lang="ru-RU" sz="2800" smtClean="0"/>
          </a:p>
          <a:p>
            <a:pPr>
              <a:spcBef>
                <a:spcPct val="0"/>
              </a:spcBef>
            </a:pPr>
            <a:endParaRPr lang="ru-RU" sz="2800" smtClean="0"/>
          </a:p>
          <a:p>
            <a:pPr>
              <a:spcBef>
                <a:spcPct val="0"/>
              </a:spcBef>
            </a:pPr>
            <a:r>
              <a:rPr lang="ru-RU" sz="2800" smtClean="0">
                <a:solidFill>
                  <a:srgbClr val="FFFF00"/>
                </a:solidFill>
              </a:rPr>
              <a:t>Визитная карточка</a:t>
            </a:r>
          </a:p>
          <a:p>
            <a:pPr>
              <a:spcBef>
                <a:spcPct val="0"/>
              </a:spcBef>
            </a:pPr>
            <a:r>
              <a:rPr lang="ru-RU" sz="4000" smtClean="0">
                <a:solidFill>
                  <a:srgbClr val="FFFF00"/>
                </a:solidFill>
              </a:rPr>
              <a:t>Джолтайской</a:t>
            </a:r>
          </a:p>
          <a:p>
            <a:pPr>
              <a:spcBef>
                <a:spcPct val="0"/>
              </a:spcBef>
            </a:pPr>
            <a:r>
              <a:rPr lang="ru-RU" sz="4000" smtClean="0">
                <a:solidFill>
                  <a:srgbClr val="FFFF00"/>
                </a:solidFill>
              </a:rPr>
              <a:t>гимназии</a:t>
            </a:r>
          </a:p>
        </p:txBody>
      </p:sp>
      <p:pic>
        <p:nvPicPr>
          <p:cNvPr id="14341" name="Picture 2" descr="C:\Users\DoxyTerra\Desktop\IMG_5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052513"/>
            <a:ext cx="41751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578" name="Текст 7"/>
          <p:cNvSpPr>
            <a:spLocks noGrp="1"/>
          </p:cNvSpPr>
          <p:nvPr>
            <p:ph type="body" idx="1"/>
          </p:nvPr>
        </p:nvSpPr>
        <p:spPr>
          <a:xfrm>
            <a:off x="250825" y="765175"/>
            <a:ext cx="3736975" cy="3024188"/>
          </a:xfrm>
        </p:spPr>
        <p:txBody>
          <a:bodyPr/>
          <a:lstStyle/>
          <a:p>
            <a:r>
              <a:rPr lang="ru-RU" sz="2000" smtClean="0">
                <a:solidFill>
                  <a:srgbClr val="7030A0"/>
                </a:solidFill>
              </a:rPr>
              <a:t>Количество учащихся:</a:t>
            </a:r>
          </a:p>
          <a:p>
            <a:r>
              <a:rPr lang="ru-RU" smtClean="0">
                <a:solidFill>
                  <a:srgbClr val="FF0000"/>
                </a:solidFill>
              </a:rPr>
              <a:t>2013-2014 уч.год-</a:t>
            </a:r>
          </a:p>
          <a:p>
            <a:r>
              <a:rPr lang="ru-RU" smtClean="0">
                <a:solidFill>
                  <a:schemeClr val="tx1"/>
                </a:solidFill>
              </a:rPr>
              <a:t>180 учащихся</a:t>
            </a:r>
          </a:p>
          <a:p>
            <a:r>
              <a:rPr lang="ru-RU" smtClean="0">
                <a:solidFill>
                  <a:srgbClr val="FF0000"/>
                </a:solidFill>
              </a:rPr>
              <a:t>2014-2015 уч.год-</a:t>
            </a:r>
          </a:p>
          <a:p>
            <a:r>
              <a:rPr lang="ru-RU" smtClean="0">
                <a:solidFill>
                  <a:schemeClr val="tx1"/>
                </a:solidFill>
              </a:rPr>
              <a:t>166 учащихся</a:t>
            </a:r>
          </a:p>
          <a:p>
            <a:r>
              <a:rPr lang="ru-RU" smtClean="0">
                <a:solidFill>
                  <a:srgbClr val="FF0000"/>
                </a:solidFill>
              </a:rPr>
              <a:t>2015-2016 уч.год-</a:t>
            </a:r>
          </a:p>
          <a:p>
            <a:r>
              <a:rPr lang="ru-RU" smtClean="0">
                <a:solidFill>
                  <a:schemeClr val="tx1"/>
                </a:solidFill>
              </a:rPr>
              <a:t>150 учащихся</a:t>
            </a:r>
          </a:p>
          <a:p>
            <a:r>
              <a:rPr lang="ru-RU" smtClean="0">
                <a:solidFill>
                  <a:srgbClr val="FF0000"/>
                </a:solidFill>
              </a:rPr>
              <a:t>2016-2017 уч.год-</a:t>
            </a:r>
          </a:p>
          <a:p>
            <a:r>
              <a:rPr lang="ru-RU" smtClean="0">
                <a:solidFill>
                  <a:schemeClr val="tx1"/>
                </a:solidFill>
              </a:rPr>
              <a:t>158 учащихся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178300" y="765175"/>
            <a:ext cx="3706813" cy="3024188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900" dirty="0" smtClean="0">
                <a:solidFill>
                  <a:srgbClr val="7030A0"/>
                </a:solidFill>
              </a:rPr>
              <a:t>Социально-экономический состав контингента учащихся:</a:t>
            </a:r>
          </a:p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900" dirty="0" err="1" smtClean="0">
                <a:solidFill>
                  <a:schemeClr val="tx1"/>
                </a:solidFill>
              </a:rPr>
              <a:t>Полусироты</a:t>
            </a:r>
            <a:r>
              <a:rPr lang="ru-RU" sz="1900" dirty="0" smtClean="0">
                <a:solidFill>
                  <a:schemeClr val="tx1"/>
                </a:solidFill>
              </a:rPr>
              <a:t>- 9 уч-ся</a:t>
            </a:r>
          </a:p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900" dirty="0" smtClean="0">
                <a:solidFill>
                  <a:schemeClr val="tx1"/>
                </a:solidFill>
              </a:rPr>
              <a:t>Многодетные- 43 уч-ся</a:t>
            </a:r>
          </a:p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900" dirty="0" smtClean="0">
                <a:solidFill>
                  <a:schemeClr val="tx1"/>
                </a:solidFill>
              </a:rPr>
              <a:t>Неполные- 22 уч-ся</a:t>
            </a:r>
          </a:p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900" dirty="0" err="1" smtClean="0">
                <a:solidFill>
                  <a:schemeClr val="tx1"/>
                </a:solidFill>
              </a:rPr>
              <a:t>Малобеспеченные</a:t>
            </a:r>
            <a:r>
              <a:rPr lang="ru-RU" sz="1900" dirty="0" smtClean="0">
                <a:solidFill>
                  <a:schemeClr val="tx1"/>
                </a:solidFill>
              </a:rPr>
              <a:t>- 10 уч-ся</a:t>
            </a:r>
          </a:p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900" dirty="0" smtClean="0">
                <a:solidFill>
                  <a:schemeClr val="tx1"/>
                </a:solidFill>
              </a:rPr>
              <a:t>Родители на заработках- 68%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580" name="Содержимое 8"/>
          <p:cNvSpPr>
            <a:spLocks noGrp="1"/>
          </p:cNvSpPr>
          <p:nvPr>
            <p:ph sz="quarter" idx="2"/>
          </p:nvPr>
        </p:nvSpPr>
        <p:spPr>
          <a:xfrm>
            <a:off x="539750" y="188913"/>
            <a:ext cx="7200900" cy="503237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2800" smtClean="0">
                <a:solidFill>
                  <a:srgbClr val="FF0000"/>
                </a:solidFill>
              </a:rPr>
              <a:t>Данные о контингенте учащихся</a:t>
            </a:r>
          </a:p>
        </p:txBody>
      </p:sp>
      <p:pic>
        <p:nvPicPr>
          <p:cNvPr id="24581" name="Picture 2" descr="C:\ОРГАНИЗАТОР\воспитательная работа\DCIM\фотки\100OLYMP\P5300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860800"/>
            <a:ext cx="37449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 descr="C:\ОРГАНИЗАТОР\воспитательная работа\DCIM\100OLYMP\P8290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3860800"/>
            <a:ext cx="36734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8313" y="260350"/>
          <a:ext cx="7272337" cy="3744913"/>
        </p:xfrm>
        <a:graphic>
          <a:graphicData uri="http://schemas.openxmlformats.org/drawingml/2006/table">
            <a:tbl>
              <a:tblPr/>
              <a:tblGrid>
                <a:gridCol w="2165238"/>
                <a:gridCol w="2541608"/>
                <a:gridCol w="2565963"/>
              </a:tblGrid>
              <a:tr h="2496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Класс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классов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учащихся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класс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класс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класс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класс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класс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класс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класс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класс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класс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школе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283819"/>
            <a:ext cx="7272808" cy="3631763"/>
          </a:xfrm>
          <a:ln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ru-RU" sz="20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7030A0"/>
                </a:solidFill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Средняя </a:t>
            </a: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наполняемость классов в начальном звене – </a:t>
            </a:r>
            <a:r>
              <a:rPr lang="ru-RU" sz="160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18 учащихся</a:t>
            </a: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, в среднем звене – </a:t>
            </a:r>
            <a:r>
              <a:rPr lang="ru-RU" sz="160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17, </a:t>
            </a:r>
            <a:r>
              <a:rPr lang="ru-RU" sz="16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по школе – </a:t>
            </a:r>
            <a:r>
              <a:rPr lang="ru-RU" sz="160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18 учащихся</a:t>
            </a:r>
            <a:r>
              <a:rPr lang="ru-RU" sz="16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Arial" charset="0"/>
            </a:endParaRPr>
          </a:p>
          <a:p>
            <a:pPr eaLnBrk="0" fontAlgn="auto" hangingPunct="0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rgbClr val="FF0000"/>
                </a:solidFill>
                <a:cs typeface="Times New Roman" pitchFamily="18" charset="0"/>
              </a:rPr>
              <a:t>Мальчиков по школе-  84</a:t>
            </a:r>
            <a:br>
              <a:rPr lang="ru-RU" sz="1600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rgbClr val="FF0000"/>
                </a:solidFill>
                <a:cs typeface="Times New Roman" pitchFamily="18" charset="0"/>
              </a:rPr>
              <a:t> девочек-  72 </a:t>
            </a:r>
            <a:br>
              <a:rPr lang="ru-RU" sz="1600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Численность </a:t>
            </a: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учащихся уменьшается из года в год, в связи с низкой рождаемостью и переменой местожительства родителей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  <a:r>
              <a:rPr lang="ru-RU" sz="1200" dirty="0" smtClean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dirty="0" smtClean="0">
                <a:solidFill>
                  <a:srgbClr val="FF0000"/>
                </a:solidFill>
                <a:cs typeface="Times New Roman" pitchFamily="18" charset="0"/>
              </a:rPr>
              <a:t>Результаты поступления и трудоустройства выпускников (9 класс)</a:t>
            </a:r>
            <a:endParaRPr lang="ru-RU" sz="2700" dirty="0">
              <a:solidFill>
                <a:srgbClr val="FF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23850" y="1700213"/>
          <a:ext cx="7759700" cy="2008187"/>
        </p:xfrm>
        <a:graphic>
          <a:graphicData uri="http://schemas.openxmlformats.org/drawingml/2006/table">
            <a:tbl>
              <a:tblPr/>
              <a:tblGrid>
                <a:gridCol w="864094"/>
                <a:gridCol w="792088"/>
                <a:gridCol w="886610"/>
                <a:gridCol w="895985"/>
                <a:gridCol w="881701"/>
                <a:gridCol w="720080"/>
                <a:gridCol w="1152128"/>
                <a:gridCol w="648072"/>
                <a:gridCol w="918498"/>
              </a:tblGrid>
              <a:tr h="1092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уч-ся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ПТУ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Колледж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опр.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 (заработки)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1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2015- 2016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82" name="Рисунок 4" descr="C:\Users\DoxyTerra\Desktop\P90106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3789363"/>
            <a:ext cx="40322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8868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  <a:cs typeface="Times New Roman" pitchFamily="18" charset="0"/>
              </a:rPr>
              <a:t>Работа кружков и секций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в</a:t>
            </a:r>
            <a:r>
              <a:rPr lang="ru-RU" sz="2000" dirty="0" smtClean="0">
                <a:solidFill>
                  <a:srgbClr val="FF0000"/>
                </a:solidFill>
                <a:cs typeface="Times New Roman" pitchFamily="18" charset="0"/>
              </a:rPr>
              <a:t> 20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16 -2017 </a:t>
            </a:r>
            <a:r>
              <a:rPr lang="ru-RU" sz="2000" dirty="0" err="1" smtClean="0">
                <a:solidFill>
                  <a:srgbClr val="FF0000"/>
                </a:solidFill>
                <a:cs typeface="Times New Roman" pitchFamily="18" charset="0"/>
              </a:rPr>
              <a:t>уч.</a:t>
            </a:r>
            <a:r>
              <a:rPr lang="ru-RU" sz="2000" dirty="0" err="1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году</a:t>
            </a:r>
            <a:endParaRPr lang="ru-RU" sz="2000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288" y="1052513"/>
          <a:ext cx="7416800" cy="5586412"/>
        </p:xfrm>
        <a:graphic>
          <a:graphicData uri="http://schemas.openxmlformats.org/drawingml/2006/table">
            <a:tbl>
              <a:tblPr/>
              <a:tblGrid>
                <a:gridCol w="641614"/>
                <a:gridCol w="2883213"/>
                <a:gridCol w="925266"/>
                <a:gridCol w="2049928"/>
                <a:gridCol w="916802"/>
              </a:tblGrid>
              <a:tr h="6431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№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кружка, спортивной секции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Ф.И.О руководителя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часов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«Умелые руки»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Петкович Е.П.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1ч.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«Шахматный»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Чернев В.В.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1ч.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«Квант»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Железогло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С.И.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1ч.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«Юный биолог»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Железогло А.Ф.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1ч.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«Занимательная химия»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«Проба пера»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Железогло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С.И.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Гарчева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М.С.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1ч.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1ч.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3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Математический «Кенгуру»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Железогло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М.Г.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1ч.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3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Секция «Борьба»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Камбур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П.С.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4ч.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4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Секция «Волейбол»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Иванов Н.Л.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4ч.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D:\фотографии\114___11\IMG_13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292600"/>
            <a:ext cx="36004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Прямоугольник 3"/>
          <p:cNvSpPr>
            <a:spLocks noChangeArrowheads="1"/>
          </p:cNvSpPr>
          <p:nvPr/>
        </p:nvSpPr>
        <p:spPr bwMode="auto">
          <a:xfrm>
            <a:off x="468313" y="188913"/>
            <a:ext cx="73437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Гимназия поддерживает тесную связь с</a:t>
            </a:r>
            <a:r>
              <a:rPr lang="ru-RU" sz="1600">
                <a:solidFill>
                  <a:srgbClr val="7030A0"/>
                </a:solidFill>
                <a:cs typeface="Times New Roman" pitchFamily="18" charset="0"/>
              </a:rPr>
              <a:t>о многими  </a:t>
            </a:r>
            <a:r>
              <a:rPr lang="ru-RU" sz="1600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школами района</a:t>
            </a:r>
            <a:r>
              <a:rPr lang="ru-RU" sz="1600">
                <a:solidFill>
                  <a:srgbClr val="7030A0"/>
                </a:solidFill>
                <a:cs typeface="Times New Roman" pitchFamily="18" charset="0"/>
              </a:rPr>
              <a:t> и региона</a:t>
            </a:r>
            <a:r>
              <a:rPr lang="ru-RU" sz="1600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: Бешгиозский лицей, Кириет-Лунгский лицей, Чадыр-Лунгская гимназия</a:t>
            </a:r>
            <a:r>
              <a:rPr lang="ru-RU" sz="1600">
                <a:solidFill>
                  <a:srgbClr val="7030A0"/>
                </a:solidFill>
                <a:cs typeface="Times New Roman" pitchFamily="18" charset="0"/>
              </a:rPr>
              <a:t>, Томайский лицей, Баурчинский лицей, Казаклийская гимназия, Авдарминский лицей.</a:t>
            </a:r>
            <a:r>
              <a:rPr lang="ru-RU" sz="1600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 </a:t>
            </a:r>
            <a:r>
              <a:rPr lang="ru-RU" sz="1600">
                <a:solidFill>
                  <a:srgbClr val="7030A0"/>
                </a:solidFill>
                <a:cs typeface="Times New Roman" pitchFamily="18" charset="0"/>
              </a:rPr>
              <a:t>Проводятся д</a:t>
            </a:r>
            <a:r>
              <a:rPr lang="ru-RU" sz="1600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ружеские встречи по разным видам спорта (волейбол, баскетбол, футбол, шашки, шахматы</a:t>
            </a:r>
            <a:r>
              <a:rPr lang="ru-RU" sz="1600">
                <a:solidFill>
                  <a:srgbClr val="7030A0"/>
                </a:solidFill>
                <a:cs typeface="Times New Roman" pitchFamily="18" charset="0"/>
              </a:rPr>
              <a:t>, греко-римская борьба</a:t>
            </a:r>
            <a:r>
              <a:rPr lang="ru-RU" sz="1600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).</a:t>
            </a:r>
            <a:endParaRPr lang="ru-RU" sz="1600">
              <a:latin typeface="Trebuchet MS" pitchFamily="34" charset="0"/>
            </a:endParaRPr>
          </a:p>
        </p:txBody>
      </p:sp>
      <p:pic>
        <p:nvPicPr>
          <p:cNvPr id="29699" name="Рисунок 7" descr="C:\Users\DoxyTerra\Desktop\школьные документы\Мероприятия школы-фото\P10110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773238"/>
            <a:ext cx="35274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5" descr="SAM_30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1773238"/>
            <a:ext cx="374491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4292600"/>
            <a:ext cx="374491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Наши спортивные будни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4036" name="Рисунок 4" descr="C:\Users\DoxyTerra\Desktop\20160330_1544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4005263"/>
            <a:ext cx="35274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1268413"/>
            <a:ext cx="352901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Рисунок 6" descr="IMG_38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933825"/>
            <a:ext cx="36004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rebuchet MS" pitchFamily="34" charset="0"/>
            </a:endParaRP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395288" y="1268413"/>
          <a:ext cx="3529012" cy="2447925"/>
        </p:xfrm>
        <a:graphic>
          <a:graphicData uri="http://schemas.openxmlformats.org/presentationml/2006/ole">
            <p:oleObj spid="_x0000_s44034" name="Слайд" r:id="rId6" imgW="4570610" imgH="3427643" progId="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 descr="C:\Users\DoxyTerra\Desktop\алл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076700"/>
            <a:ext cx="345598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Рисунок 2" descr="C:\Users\DoxyTerra\Desktop\getImage (1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557338"/>
            <a:ext cx="36004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Рисунок 3" descr="C:\Users\DoxyTerra\Desktop\P10110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4076700"/>
            <a:ext cx="374491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1"/>
          <p:cNvSpPr>
            <a:spLocks noChangeArrowheads="1"/>
          </p:cNvSpPr>
          <p:nvPr/>
        </p:nvSpPr>
        <p:spPr bwMode="auto">
          <a:xfrm>
            <a:off x="0" y="244475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54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Волейбол в нашем сердце</a:t>
            </a:r>
            <a:endParaRPr lang="ru-RU" sz="5400">
              <a:solidFill>
                <a:srgbClr val="FF0000"/>
              </a:solidFill>
              <a:ea typeface="Calibri" pitchFamily="34" charset="0"/>
              <a:cs typeface="Arial" charset="0"/>
            </a:endParaRPr>
          </a:p>
        </p:txBody>
      </p:sp>
      <p:pic>
        <p:nvPicPr>
          <p:cNvPr id="45061" name="Рисунок 5" descr="C:\Users\DoxyTerra\Desktop\getImage (1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1557338"/>
            <a:ext cx="374491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42048" cy="108012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     </a:t>
            </a:r>
            <a:r>
              <a:rPr lang="ru-RU" sz="4000" dirty="0" smtClean="0">
                <a:solidFill>
                  <a:schemeClr val="tx1"/>
                </a:solidFill>
              </a:rPr>
              <a:t>школьные традиции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1 сентября.  Первый звонок    9 класс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6082" name="Picture 2" descr="C:\Users\DoxyTerra\Desktop\pxLpyvegMX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84313"/>
            <a:ext cx="727233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            День учителя 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7106" name="Picture 2" descr="C:\Users\DoxyTerra\Desktop\ERBYwxEEY6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96975"/>
            <a:ext cx="7634288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242048" cy="28803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                      Конкурс«Осенняя фантазия»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8130" name="Picture 2" descr="F:\Мероприятия-фото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92150"/>
            <a:ext cx="74168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          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50825" y="1844675"/>
            <a:ext cx="3727450" cy="4479925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rgbClr val="FF0000"/>
                </a:solidFill>
              </a:rPr>
              <a:t>Юридический адрес гимназии: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Республика Молдова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АТО </a:t>
            </a:r>
            <a:r>
              <a:rPr lang="ru-RU" dirty="0" err="1" smtClean="0">
                <a:solidFill>
                  <a:schemeClr val="tx1"/>
                </a:solidFill>
              </a:rPr>
              <a:t>Гагаузия</a:t>
            </a:r>
            <a:endParaRPr lang="ru-RU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>
                <a:solidFill>
                  <a:schemeClr val="tx1"/>
                </a:solidFill>
              </a:rPr>
              <a:t>Чадыр-Лунгский</a:t>
            </a:r>
            <a:r>
              <a:rPr lang="ru-RU" dirty="0" smtClean="0">
                <a:solidFill>
                  <a:schemeClr val="tx1"/>
                </a:solidFill>
              </a:rPr>
              <a:t> район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>
                <a:solidFill>
                  <a:schemeClr val="tx1"/>
                </a:solidFill>
              </a:rPr>
              <a:t>С.Джолтай</a:t>
            </a:r>
            <a:endParaRPr lang="ru-RU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ул.Ленина,62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Тел/факс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(291)75-2-78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>
                <a:solidFill>
                  <a:schemeClr val="tx1"/>
                </a:solidFill>
              </a:rPr>
              <a:t>е-майл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err="1" smtClean="0">
                <a:solidFill>
                  <a:schemeClr val="tx1"/>
                </a:solidFill>
              </a:rPr>
              <a:t>dj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en-US" dirty="0" err="1" smtClean="0">
                <a:solidFill>
                  <a:schemeClr val="tx1"/>
                </a:solidFill>
              </a:rPr>
              <a:t>shcola</a:t>
            </a:r>
            <a:r>
              <a:rPr lang="en-US" dirty="0" smtClean="0">
                <a:solidFill>
                  <a:schemeClr val="tx1"/>
                </a:solidFill>
              </a:rPr>
              <a:t> @mail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en-US" dirty="0" err="1" smtClean="0">
                <a:solidFill>
                  <a:schemeClr val="tx1"/>
                </a:solidFill>
              </a:rPr>
              <a:t>ru</a:t>
            </a:r>
            <a:endParaRPr lang="ru-RU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178300" y="1844675"/>
            <a:ext cx="3521075" cy="4479925"/>
          </a:xfrm>
        </p:spPr>
        <p:txBody>
          <a:bodyPr>
            <a:normAutofit fontScale="85000" lnSpcReduction="20000"/>
          </a:bodyPr>
          <a:lstStyle/>
          <a:p>
            <a:pPr eaLnBrk="0" fontAlgn="auto" hangingPunct="0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0" fontAlgn="auto" hangingPunct="0">
              <a:spcAft>
                <a:spcPts val="0"/>
              </a:spcAft>
              <a:buFont typeface="Wingdings 2"/>
              <a:buNone/>
              <a:defRPr/>
            </a:pPr>
            <a:r>
              <a:rPr lang="ru-RU" sz="2100" dirty="0" smtClean="0">
                <a:solidFill>
                  <a:srgbClr val="FF0000"/>
                </a:solidFill>
                <a:cs typeface="Times New Roman" pitchFamily="18" charset="0"/>
              </a:rPr>
              <a:t>Полное название учебного заведения:</a:t>
            </a:r>
          </a:p>
          <a:p>
            <a:pPr eaLnBrk="0" fontAlgn="auto" hangingPunct="0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eaLnBrk="0" fontAlgn="auto" hangingPunct="0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cs typeface="Times New Roman" pitchFamily="18" charset="0"/>
              </a:rPr>
              <a:t>Джолтайская</a:t>
            </a:r>
            <a:r>
              <a:rPr lang="ru-RU" dirty="0" smtClean="0">
                <a:solidFill>
                  <a:srgbClr val="7030A0"/>
                </a:solidFill>
                <a:cs typeface="Times New Roman" pitchFamily="18" charset="0"/>
              </a:rPr>
              <a:t> гимназия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(средняя общеобразовательная школа, основанная в 1968 году, была реорганизована в гимназию с 01 сентября, 2011 года согласно п.а) ч. (2) ст.40. 1 Закона Республики Молдова «Об образовании» № 547 – 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XIII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 от 21.07.1995г. (Постановление №7/7 от 23 мая, 2011 г. Исполнительного комитета </a:t>
            </a:r>
            <a:r>
              <a:rPr lang="ru-RU" dirty="0" err="1" smtClean="0">
                <a:solidFill>
                  <a:schemeClr val="tx1"/>
                </a:solidFill>
                <a:cs typeface="Times New Roman" pitchFamily="18" charset="0"/>
              </a:rPr>
              <a:t>Гагаузии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 «Гагауз </a:t>
            </a:r>
            <a:r>
              <a:rPr lang="ru-RU" dirty="0" err="1" smtClean="0">
                <a:solidFill>
                  <a:schemeClr val="tx1"/>
                </a:solidFill>
                <a:cs typeface="Times New Roman" pitchFamily="18" charset="0"/>
              </a:rPr>
              <a:t>Ери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» «Об изменении статуса некоторых учебных заведений»)</a:t>
            </a:r>
            <a:endParaRPr lang="ru-RU" dirty="0" smtClean="0">
              <a:solidFill>
                <a:schemeClr val="tx1"/>
              </a:solidFill>
            </a:endParaRPr>
          </a:p>
          <a:p>
            <a:pPr eaLnBrk="0" fontAlgn="auto" hangingPunct="0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   </a:t>
            </a:r>
            <a:r>
              <a:rPr lang="ru-RU" dirty="0" err="1" smtClean="0">
                <a:solidFill>
                  <a:schemeClr val="tx1"/>
                </a:solidFill>
                <a:cs typeface="Times New Roman" pitchFamily="18" charset="0"/>
              </a:rPr>
              <a:t>Джолтайская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 гимназия является государственной собственностью. Язык обучения – русский.</a:t>
            </a:r>
            <a:endParaRPr lang="ru-RU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5364" name="Содержимое 12" descr="Похожее изображение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 rot="10800000" flipH="1" flipV="1">
            <a:off x="395288" y="260350"/>
            <a:ext cx="1655762" cy="1296988"/>
          </a:xfrm>
        </p:spPr>
      </p:pic>
      <p:sp>
        <p:nvSpPr>
          <p:cNvPr id="7" name="Текст 6"/>
          <p:cNvSpPr>
            <a:spLocks noGrp="1"/>
          </p:cNvSpPr>
          <p:nvPr>
            <p:ph sz="quarter" idx="4"/>
          </p:nvPr>
        </p:nvSpPr>
        <p:spPr>
          <a:xfrm>
            <a:off x="2195513" y="333375"/>
            <a:ext cx="4105275" cy="1366838"/>
          </a:xfrm>
        </p:spPr>
        <p:txBody>
          <a:bodyPr>
            <a:normAutofit fontScale="92500" lnSpcReduction="20000"/>
          </a:bodyPr>
          <a:lstStyle/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Кто хочет достичь цели,</a:t>
            </a: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должен знать её.</a:t>
            </a:r>
            <a:endParaRPr lang="ru-RU" sz="3200" dirty="0"/>
          </a:p>
        </p:txBody>
      </p:sp>
      <p:pic>
        <p:nvPicPr>
          <p:cNvPr id="15366" name="Рисунок 13" descr="Картинки по запросу картинки стопки кни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333375"/>
            <a:ext cx="13684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767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endParaRPr lang="ru-RU" sz="2000" dirty="0"/>
          </a:p>
        </p:txBody>
      </p:sp>
      <p:pic>
        <p:nvPicPr>
          <p:cNvPr id="49154" name="Picture 1" descr="C:\ОРГАНИЗАТОР\ЯРМАРКА\100OLYMP\P9300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4013"/>
            <a:ext cx="381635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1" descr="C:\ОРГАНИЗАТОР\ЯРМАРКА\100OLYMP\P9300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005263"/>
            <a:ext cx="38163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2" descr="C:\ОРГАНИЗАТОР\ЯРМАРКА\100OLYMP\P9300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005263"/>
            <a:ext cx="38163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1"/>
          <p:cNvSpPr>
            <a:spLocks noChangeArrowheads="1"/>
          </p:cNvSpPr>
          <p:nvPr/>
        </p:nvSpPr>
        <p:spPr bwMode="auto">
          <a:xfrm>
            <a:off x="4140200" y="827088"/>
            <a:ext cx="388778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sz="40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Самый сладкий день в гимназии</a:t>
            </a:r>
            <a:endParaRPr lang="ru-RU" sz="4000">
              <a:solidFill>
                <a:srgbClr val="FF0000"/>
              </a:solidFill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3726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             Математический КВН ( 6-7 класс)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0178" name="Picture 2" descr="C:\Users\DoxyTerra\Desktop\ycxIMpWH_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65175"/>
            <a:ext cx="7634288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3726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                  </a:t>
            </a:r>
            <a:r>
              <a:rPr lang="ru-RU" sz="2000" dirty="0" smtClean="0">
                <a:solidFill>
                  <a:srgbClr val="FF0000"/>
                </a:solidFill>
              </a:rPr>
              <a:t>    «</a:t>
            </a:r>
            <a:r>
              <a:rPr lang="en-US" sz="2000" dirty="0" err="1" smtClean="0">
                <a:solidFill>
                  <a:srgbClr val="FF0000"/>
                </a:solidFill>
              </a:rPr>
              <a:t>Gagauz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turkunun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festivali</a:t>
            </a:r>
            <a:r>
              <a:rPr lang="ru-RU" sz="2000" dirty="0" smtClean="0">
                <a:solidFill>
                  <a:srgbClr val="FF0000"/>
                </a:solidFill>
              </a:rPr>
              <a:t>»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1202" name="Picture 2" descr="C:\Users\DoxyTerra\Desktop\школьные документы\g7O6xA9a5m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36613"/>
            <a:ext cx="7632700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242048" cy="86409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      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             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3600" dirty="0" err="1" smtClean="0">
                <a:solidFill>
                  <a:schemeClr val="accent2">
                    <a:lumMod val="75000"/>
                  </a:schemeClr>
                </a:solidFill>
              </a:rPr>
              <a:t>Касым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» </a:t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         Праздник вина в Комрате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2226" name="Picture 2" descr="C:\Users\DoxyTerra\Desktop\CzC8SUPjPD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12875"/>
            <a:ext cx="75469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767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endParaRPr lang="ru-RU" sz="2000" dirty="0"/>
          </a:p>
        </p:txBody>
      </p:sp>
      <p:pic>
        <p:nvPicPr>
          <p:cNvPr id="53250" name="Рисунок 3" descr="C:\Users\DoxyTerra\Desktop\20151228_0929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52513"/>
            <a:ext cx="7634288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395288" y="131763"/>
            <a:ext cx="7632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6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Новогодние утренники в гимназии</a:t>
            </a:r>
            <a:endParaRPr lang="ru-RU" sz="3600">
              <a:solidFill>
                <a:srgbClr val="FF0000"/>
              </a:solidFill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егатеблрнг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8738" r="18738"/>
          <a:stretch>
            <a:fillRect/>
          </a:stretch>
        </p:blipFill>
        <p:spPr>
          <a:xfrm>
            <a:off x="611560" y="1052736"/>
            <a:ext cx="4206240" cy="4206240"/>
          </a:xfrm>
        </p:spPr>
      </p:pic>
      <p:sp>
        <p:nvSpPr>
          <p:cNvPr id="54274" name="Текст 5"/>
          <p:cNvSpPr>
            <a:spLocks noGrp="1"/>
          </p:cNvSpPr>
          <p:nvPr>
            <p:ph type="body" sz="half" idx="2"/>
          </p:nvPr>
        </p:nvSpPr>
        <p:spPr>
          <a:xfrm>
            <a:off x="5389563" y="3282950"/>
            <a:ext cx="3429000" cy="19208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4800" smtClean="0"/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348038" y="3357563"/>
            <a:ext cx="44640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200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    </a:t>
            </a:r>
            <a:endParaRPr lang="ru-RU" b="1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16386" name="Прямоугольник 2"/>
          <p:cNvSpPr>
            <a:spLocks noChangeArrowheads="1"/>
          </p:cNvSpPr>
          <p:nvPr/>
        </p:nvSpPr>
        <p:spPr bwMode="auto">
          <a:xfrm>
            <a:off x="395288" y="2551113"/>
            <a:ext cx="7272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 </a:t>
            </a:r>
            <a:endParaRPr lang="ru-RU">
              <a:latin typeface="Trebuchet MS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28209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388" name="Содержимое 4"/>
          <p:cNvSpPr>
            <a:spLocks noGrp="1"/>
          </p:cNvSpPr>
          <p:nvPr>
            <p:ph idx="1"/>
          </p:nvPr>
        </p:nvSpPr>
        <p:spPr>
          <a:xfrm>
            <a:off x="457200" y="4581525"/>
            <a:ext cx="7239000" cy="2087563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1400" b="1" smtClean="0">
                <a:cs typeface="Times New Roman" pitchFamily="18" charset="0"/>
              </a:rPr>
              <a:t>   Наша школа – одна из многих тысяч провинциальных учебных заведений Молдовы. В </a:t>
            </a:r>
            <a:r>
              <a:rPr lang="ru-RU" sz="1400" b="1" smtClean="0">
                <a:latin typeface="Arial" charset="0"/>
                <a:cs typeface="Times New Roman" pitchFamily="18" charset="0"/>
              </a:rPr>
              <a:t>прошлом</a:t>
            </a:r>
            <a:r>
              <a:rPr lang="ru-RU" sz="1400" b="1" smtClean="0">
                <a:cs typeface="Times New Roman" pitchFamily="18" charset="0"/>
              </a:rPr>
              <a:t> учебном году ей исполнилось 3</a:t>
            </a:r>
            <a:r>
              <a:rPr lang="ru-RU" sz="1400" b="1" smtClean="0">
                <a:latin typeface="Arial" charset="0"/>
                <a:cs typeface="Times New Roman" pitchFamily="18" charset="0"/>
              </a:rPr>
              <a:t>3 года</a:t>
            </a:r>
            <a:r>
              <a:rPr lang="ru-RU" sz="1400" b="1" smtClean="0">
                <a:cs typeface="Times New Roman" pitchFamily="18" charset="0"/>
              </a:rPr>
              <a:t>. Здание школы типовое, рассчитано на 640 мест, функционирует с 1983 года.</a:t>
            </a:r>
            <a:endParaRPr lang="ru-RU" sz="1400" smtClean="0"/>
          </a:p>
          <a:p>
            <a:pPr algn="ctr" eaLnBrk="0" hangingPunct="0">
              <a:buFont typeface="Wingdings 2" pitchFamily="18" charset="2"/>
              <a:buNone/>
            </a:pPr>
            <a:r>
              <a:rPr lang="ru-RU" sz="140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ru-RU" sz="1600" b="1" smtClean="0">
                <a:solidFill>
                  <a:srgbClr val="FF0000"/>
                </a:solidFill>
                <a:cs typeface="Times New Roman" pitchFamily="18" charset="0"/>
              </a:rPr>
              <a:t>Сменность занятий по школе</a:t>
            </a:r>
            <a:r>
              <a:rPr lang="ru-RU" sz="1600" smtClean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ru-RU" sz="1600" smtClean="0">
              <a:solidFill>
                <a:srgbClr val="FF0000"/>
              </a:solidFill>
            </a:endParaRPr>
          </a:p>
          <a:p>
            <a:pPr algn="ctr" eaLnBrk="0" hangingPunct="0">
              <a:buFont typeface="Wingdings 2" pitchFamily="18" charset="2"/>
              <a:buNone/>
            </a:pPr>
            <a:r>
              <a:rPr lang="ru-RU" sz="1600" smtClean="0">
                <a:cs typeface="Times New Roman" pitchFamily="18" charset="0"/>
              </a:rPr>
              <a:t>Школа работает в одну смену. Продолжительность уроков: 45 минут. Начало занятий – в 8.00 часов.</a:t>
            </a:r>
          </a:p>
          <a:p>
            <a:pPr algn="ctr" eaLnBrk="0" hangingPunct="0">
              <a:buFont typeface="Wingdings 2" pitchFamily="18" charset="2"/>
              <a:buNone/>
            </a:pPr>
            <a:r>
              <a:rPr lang="ru-RU" sz="1400" smtClean="0">
                <a:solidFill>
                  <a:srgbClr val="7030A0"/>
                </a:solidFill>
                <a:cs typeface="Times New Roman" pitchFamily="18" charset="0"/>
              </a:rPr>
              <a:t>   </a:t>
            </a:r>
            <a:r>
              <a:rPr lang="ru-RU" sz="1600" b="1" smtClean="0">
                <a:solidFill>
                  <a:srgbClr val="FF0000"/>
                </a:solidFill>
                <a:cs typeface="Times New Roman" pitchFamily="18" charset="0"/>
              </a:rPr>
              <a:t>Организация питания</a:t>
            </a:r>
            <a:r>
              <a:rPr lang="ru-RU" sz="1600" smtClean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ru-RU" sz="1600" smtClean="0">
              <a:solidFill>
                <a:srgbClr val="FF0000"/>
              </a:solidFill>
            </a:endParaRPr>
          </a:p>
          <a:p>
            <a:pPr algn="ctr" eaLnBrk="0" hangingPunct="0">
              <a:buFont typeface="Wingdings 2" pitchFamily="18" charset="2"/>
              <a:buNone/>
            </a:pPr>
            <a:r>
              <a:rPr lang="ru-RU" sz="1600" smtClean="0">
                <a:cs typeface="Times New Roman" pitchFamily="18" charset="0"/>
              </a:rPr>
              <a:t>Питаются по школе </a:t>
            </a:r>
            <a:r>
              <a:rPr lang="ru-RU" sz="1600" smtClean="0">
                <a:latin typeface="Arial" charset="0"/>
                <a:cs typeface="Times New Roman" pitchFamily="18" charset="0"/>
              </a:rPr>
              <a:t>1</a:t>
            </a:r>
            <a:r>
              <a:rPr lang="ru-RU" sz="1600" smtClean="0">
                <a:cs typeface="Times New Roman" pitchFamily="18" charset="0"/>
              </a:rPr>
              <a:t>-4 классы – </a:t>
            </a:r>
            <a:r>
              <a:rPr lang="ru-RU" sz="1600" smtClean="0">
                <a:latin typeface="Arial" charset="0"/>
                <a:cs typeface="Times New Roman" pitchFamily="18" charset="0"/>
              </a:rPr>
              <a:t>72</a:t>
            </a:r>
            <a:r>
              <a:rPr lang="ru-RU" sz="1600" smtClean="0">
                <a:cs typeface="Times New Roman" pitchFamily="18" charset="0"/>
              </a:rPr>
              <a:t> учащихся.</a:t>
            </a:r>
            <a:endParaRPr lang="ru-RU" sz="1600" smtClean="0"/>
          </a:p>
        </p:txBody>
      </p:sp>
      <p:pic>
        <p:nvPicPr>
          <p:cNvPr id="16389" name="Picture 2" descr="E:\DCIM\100OLYMP\P10100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8913"/>
            <a:ext cx="7345362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Текст 4"/>
          <p:cNvSpPr>
            <a:spLocks noGrp="1"/>
          </p:cNvSpPr>
          <p:nvPr>
            <p:ph type="body" idx="1"/>
          </p:nvPr>
        </p:nvSpPr>
        <p:spPr>
          <a:xfrm>
            <a:off x="468313" y="476250"/>
            <a:ext cx="3590925" cy="3313113"/>
          </a:xfrm>
        </p:spPr>
        <p:txBody>
          <a:bodyPr/>
          <a:lstStyle/>
          <a:p>
            <a:endParaRPr lang="ru-RU" sz="2000" smtClean="0">
              <a:solidFill>
                <a:srgbClr val="FF0000"/>
              </a:solidFill>
            </a:endParaRPr>
          </a:p>
          <a:p>
            <a:endParaRPr lang="ru-RU" sz="2000" smtClean="0">
              <a:solidFill>
                <a:srgbClr val="FF0000"/>
              </a:solidFill>
            </a:endParaRPr>
          </a:p>
          <a:p>
            <a:endParaRPr lang="ru-RU" sz="2000" smtClean="0">
              <a:solidFill>
                <a:srgbClr val="FF0000"/>
              </a:solidFill>
            </a:endParaRPr>
          </a:p>
          <a:p>
            <a:r>
              <a:rPr lang="ru-RU" sz="2000" smtClean="0">
                <a:solidFill>
                  <a:srgbClr val="FF0000"/>
                </a:solidFill>
              </a:rPr>
              <a:t>      Гимназия располагает:</a:t>
            </a:r>
          </a:p>
          <a:p>
            <a:pPr algn="l"/>
            <a:r>
              <a:rPr lang="ru-RU" sz="1400" smtClean="0">
                <a:solidFill>
                  <a:schemeClr val="tx1"/>
                </a:solidFill>
              </a:rPr>
              <a:t>-15 учебными кабинетами;</a:t>
            </a:r>
          </a:p>
          <a:p>
            <a:pPr algn="l"/>
            <a:r>
              <a:rPr lang="ru-RU" sz="1400" smtClean="0">
                <a:solidFill>
                  <a:schemeClr val="tx1"/>
                </a:solidFill>
              </a:rPr>
              <a:t>-компьютерным кабинетом;</a:t>
            </a:r>
          </a:p>
          <a:p>
            <a:pPr algn="l"/>
            <a:r>
              <a:rPr lang="ru-RU" sz="1400" smtClean="0">
                <a:solidFill>
                  <a:schemeClr val="tx1"/>
                </a:solidFill>
              </a:rPr>
              <a:t>-спортивным залом;</a:t>
            </a:r>
          </a:p>
          <a:p>
            <a:pPr algn="l"/>
            <a:r>
              <a:rPr lang="ru-RU" sz="1400" smtClean="0">
                <a:solidFill>
                  <a:schemeClr val="tx1"/>
                </a:solidFill>
              </a:rPr>
              <a:t>-актовым залом;</a:t>
            </a:r>
          </a:p>
          <a:p>
            <a:pPr algn="l"/>
            <a:r>
              <a:rPr lang="ru-RU" sz="1400" smtClean="0">
                <a:solidFill>
                  <a:schemeClr val="tx1"/>
                </a:solidFill>
              </a:rPr>
              <a:t>-столовой на 100 посадочных мест;</a:t>
            </a:r>
          </a:p>
          <a:p>
            <a:pPr algn="l"/>
            <a:r>
              <a:rPr lang="ru-RU" sz="1400" smtClean="0">
                <a:solidFill>
                  <a:schemeClr val="tx1"/>
                </a:solidFill>
              </a:rPr>
              <a:t>-медицинским кабинетом;</a:t>
            </a:r>
          </a:p>
          <a:p>
            <a:pPr algn="l"/>
            <a:r>
              <a:rPr lang="ru-RU" sz="1400" smtClean="0">
                <a:solidFill>
                  <a:schemeClr val="tx1"/>
                </a:solidFill>
              </a:rPr>
              <a:t>-библиотекой;</a:t>
            </a:r>
          </a:p>
          <a:p>
            <a:pPr algn="l"/>
            <a:r>
              <a:rPr lang="ru-RU" sz="1400" smtClean="0">
                <a:solidFill>
                  <a:schemeClr val="tx1"/>
                </a:solidFill>
              </a:rPr>
              <a:t>-мастерской для обучения учащихся технологическому воспитанию;</a:t>
            </a:r>
          </a:p>
          <a:p>
            <a:pPr algn="l"/>
            <a:endParaRPr lang="ru-RU" smtClean="0">
              <a:solidFill>
                <a:schemeClr val="tx1"/>
              </a:solidFill>
            </a:endParaRPr>
          </a:p>
          <a:p>
            <a:endParaRPr lang="ru-RU" smtClean="0"/>
          </a:p>
        </p:txBody>
      </p:sp>
      <p:sp>
        <p:nvSpPr>
          <p:cNvPr id="17410" name="Текст 6"/>
          <p:cNvSpPr>
            <a:spLocks noGrp="1"/>
          </p:cNvSpPr>
          <p:nvPr>
            <p:ph type="body" sz="half" idx="3"/>
          </p:nvPr>
        </p:nvSpPr>
        <p:spPr>
          <a:xfrm>
            <a:off x="4140200" y="1052513"/>
            <a:ext cx="3600450" cy="5329237"/>
          </a:xfrm>
        </p:spPr>
        <p:txBody>
          <a:bodyPr/>
          <a:lstStyle/>
          <a:p>
            <a:endParaRPr lang="ru-RU" smtClean="0">
              <a:solidFill>
                <a:srgbClr val="FF0000"/>
              </a:solidFill>
            </a:endParaRPr>
          </a:p>
        </p:txBody>
      </p:sp>
      <p:pic>
        <p:nvPicPr>
          <p:cNvPr id="17411" name="Содержимое 8" descr="Картинки по запросу картинка колокольчик школ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15888"/>
            <a:ext cx="1008062" cy="865187"/>
          </a:xfrm>
        </p:spPr>
      </p:pic>
      <p:pic>
        <p:nvPicPr>
          <p:cNvPr id="17412" name="Рисунок 8" descr="C:\Users\DoxyTerra\Desktop\P1191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3573463"/>
            <a:ext cx="36718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10" descr="C:\Users\DoxyTerra\Desktop\20160330_1351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476250"/>
            <a:ext cx="3671888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7" descr="C:\Users\DoxyTerra\Desktop\IMG_38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860800"/>
            <a:ext cx="35988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Текст 4"/>
          <p:cNvSpPr>
            <a:spLocks noGrp="1"/>
          </p:cNvSpPr>
          <p:nvPr>
            <p:ph type="body" idx="1"/>
          </p:nvPr>
        </p:nvSpPr>
        <p:spPr>
          <a:xfrm>
            <a:off x="457200" y="1052513"/>
            <a:ext cx="3521075" cy="5329237"/>
          </a:xfrm>
        </p:spPr>
        <p:txBody>
          <a:bodyPr/>
          <a:lstStyle/>
          <a:p>
            <a:endParaRPr lang="ru-RU" sz="1600" smtClean="0"/>
          </a:p>
          <a:p>
            <a:endParaRPr lang="ru-RU" sz="1600" smtClean="0"/>
          </a:p>
          <a:p>
            <a:endParaRPr lang="ru-RU" sz="1600" smtClean="0"/>
          </a:p>
          <a:p>
            <a:endParaRPr lang="ru-RU" sz="1600" smtClean="0"/>
          </a:p>
          <a:p>
            <a:endParaRPr lang="ru-RU" sz="1600" smtClean="0"/>
          </a:p>
          <a:p>
            <a:endParaRPr lang="ru-RU" sz="1600" smtClean="0"/>
          </a:p>
        </p:txBody>
      </p:sp>
      <p:sp>
        <p:nvSpPr>
          <p:cNvPr id="18434" name="Текст 6"/>
          <p:cNvSpPr>
            <a:spLocks noGrp="1"/>
          </p:cNvSpPr>
          <p:nvPr>
            <p:ph type="body" sz="half" idx="3"/>
          </p:nvPr>
        </p:nvSpPr>
        <p:spPr>
          <a:xfrm>
            <a:off x="4140200" y="1052513"/>
            <a:ext cx="3600450" cy="5329237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Для обеспечения учебно-воспитательного процесса</a:t>
            </a:r>
          </a:p>
          <a:p>
            <a:r>
              <a:rPr lang="ru-RU" smtClean="0">
                <a:solidFill>
                  <a:srgbClr val="FF0000"/>
                </a:solidFill>
              </a:rPr>
              <a:t>техническими средствами в гимназии имеется:</a:t>
            </a:r>
          </a:p>
          <a:p>
            <a:pPr algn="l"/>
            <a:r>
              <a:rPr lang="ru-RU" smtClean="0">
                <a:solidFill>
                  <a:schemeClr val="tx1"/>
                </a:solidFill>
              </a:rPr>
              <a:t>компьютеры-21 шт</a:t>
            </a:r>
          </a:p>
          <a:p>
            <a:pPr algn="l"/>
            <a:r>
              <a:rPr lang="ru-RU" smtClean="0">
                <a:solidFill>
                  <a:schemeClr val="tx1"/>
                </a:solidFill>
              </a:rPr>
              <a:t>ноутбуки-2 шт.</a:t>
            </a:r>
          </a:p>
          <a:p>
            <a:pPr algn="l"/>
            <a:r>
              <a:rPr lang="ru-RU" smtClean="0">
                <a:solidFill>
                  <a:schemeClr val="tx1"/>
                </a:solidFill>
              </a:rPr>
              <a:t>проекторы-3 шт.</a:t>
            </a:r>
          </a:p>
          <a:p>
            <a:pPr algn="l"/>
            <a:r>
              <a:rPr lang="ru-RU" smtClean="0">
                <a:solidFill>
                  <a:schemeClr val="tx1"/>
                </a:solidFill>
              </a:rPr>
              <a:t>интерактивные доски-1 шт.</a:t>
            </a:r>
          </a:p>
          <a:p>
            <a:pPr algn="l"/>
            <a:r>
              <a:rPr lang="ru-RU" smtClean="0">
                <a:solidFill>
                  <a:schemeClr val="tx1"/>
                </a:solidFill>
              </a:rPr>
              <a:t>сканеры-1 шт.</a:t>
            </a:r>
          </a:p>
          <a:p>
            <a:pPr algn="l"/>
            <a:r>
              <a:rPr lang="ru-RU" smtClean="0">
                <a:solidFill>
                  <a:schemeClr val="tx1"/>
                </a:solidFill>
              </a:rPr>
              <a:t>принтеры-5 шт.</a:t>
            </a:r>
          </a:p>
          <a:p>
            <a:pPr algn="l"/>
            <a:r>
              <a:rPr lang="ru-RU" smtClean="0">
                <a:solidFill>
                  <a:schemeClr val="tx1"/>
                </a:solidFill>
              </a:rPr>
              <a:t>видеокамеры-1 шт.</a:t>
            </a:r>
          </a:p>
          <a:p>
            <a:pPr algn="l"/>
            <a:r>
              <a:rPr lang="ru-RU" smtClean="0">
                <a:solidFill>
                  <a:schemeClr val="tx1"/>
                </a:solidFill>
              </a:rPr>
              <a:t>фотоаппараты-1 шт.</a:t>
            </a:r>
          </a:p>
          <a:p>
            <a:r>
              <a:rPr lang="ru-RU" smtClean="0">
                <a:solidFill>
                  <a:srgbClr val="FF0000"/>
                </a:solidFill>
              </a:rPr>
              <a:t>Гимназия подключена к сети Интернет</a:t>
            </a:r>
          </a:p>
        </p:txBody>
      </p:sp>
      <p:pic>
        <p:nvPicPr>
          <p:cNvPr id="18435" name="Содержимое 8" descr="Картинки по запросу картинка колокольчик школ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15888"/>
            <a:ext cx="1008062" cy="865187"/>
          </a:xfrm>
        </p:spPr>
      </p:pic>
      <p:pic>
        <p:nvPicPr>
          <p:cNvPr id="18436" name="Picture 1" descr="C:\Users\Nadejda\Desktop\119___04\IMG_1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052513"/>
            <a:ext cx="3527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 descr="C:\Users\user\Desktop\118___03\IMG_17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789363"/>
            <a:ext cx="35274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3688"/>
            <a:ext cx="7242175" cy="1295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458" name="Picture 4" descr="S14500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773238"/>
            <a:ext cx="737711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468313" y="260350"/>
            <a:ext cx="74882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Наша школа сегодня – это сплоченный и дружный союз педагогов, учащихся и родителей, объединенных узами добра, доверия и взаимопонимания, умеющих эффективно работать, добросовестно учиться, а главное – любящих свою школу.</a:t>
            </a:r>
            <a:endParaRPr lang="ru-RU" b="1">
              <a:solidFill>
                <a:srgbClr val="7030A0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348038" y="3357563"/>
            <a:ext cx="44640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200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    </a:t>
            </a:r>
            <a:endParaRPr lang="ru-RU" b="1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395288" y="2551113"/>
            <a:ext cx="7272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7030A0"/>
                </a:solidFill>
                <a:latin typeface="Trebuchet MS" pitchFamily="34" charset="0"/>
                <a:cs typeface="Times New Roman" pitchFamily="18" charset="0"/>
              </a:rPr>
              <a:t> </a:t>
            </a:r>
            <a:endParaRPr lang="ru-RU">
              <a:latin typeface="Trebuchet MS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466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Педагогический коллектив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484" name="Содержимое 4"/>
          <p:cNvSpPr>
            <a:spLocks noGrp="1"/>
          </p:cNvSpPr>
          <p:nvPr>
            <p:ph idx="1"/>
          </p:nvPr>
        </p:nvSpPr>
        <p:spPr>
          <a:xfrm>
            <a:off x="457200" y="2276475"/>
            <a:ext cx="7239000" cy="417988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b="1" smtClean="0">
                <a:solidFill>
                  <a:srgbClr val="7030A0"/>
                </a:solidFill>
                <a:cs typeface="Times New Roman" pitchFamily="18" charset="0"/>
              </a:rPr>
              <a:t>   </a:t>
            </a:r>
            <a:endParaRPr lang="ru-RU" smtClean="0"/>
          </a:p>
        </p:txBody>
      </p:sp>
      <p:sp>
        <p:nvSpPr>
          <p:cNvPr id="20485" name="Прямоугольник 6"/>
          <p:cNvSpPr>
            <a:spLocks noChangeArrowheads="1"/>
          </p:cNvSpPr>
          <p:nvPr/>
        </p:nvSpPr>
        <p:spPr bwMode="auto">
          <a:xfrm>
            <a:off x="611188" y="836613"/>
            <a:ext cx="70564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Педагогический коллектив стабильный,професионально зрелый.Образовательный процесс осуществляют </a:t>
            </a:r>
            <a:r>
              <a:rPr lang="ru-RU">
                <a:solidFill>
                  <a:srgbClr val="FF0000"/>
                </a:solidFill>
                <a:latin typeface="Trebuchet MS" pitchFamily="34" charset="0"/>
              </a:rPr>
              <a:t>20</a:t>
            </a:r>
            <a:r>
              <a:rPr lang="ru-RU">
                <a:latin typeface="Trebuchet MS" pitchFamily="34" charset="0"/>
              </a:rPr>
              <a:t> педагогов.</a:t>
            </a:r>
          </a:p>
          <a:p>
            <a:endParaRPr lang="ru-RU">
              <a:solidFill>
                <a:srgbClr val="0070C0"/>
              </a:solidFill>
              <a:latin typeface="Trebuchet MS" pitchFamily="34" charset="0"/>
            </a:endParaRPr>
          </a:p>
          <a:p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Совместителей</a:t>
            </a:r>
            <a:r>
              <a:rPr lang="ru-RU">
                <a:latin typeface="Trebuchet MS" pitchFamily="34" charset="0"/>
              </a:rPr>
              <a:t>-3 учителей.</a:t>
            </a:r>
          </a:p>
          <a:p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Обеспеченность кадрами</a:t>
            </a:r>
            <a:r>
              <a:rPr lang="ru-RU">
                <a:latin typeface="Trebuchet MS" pitchFamily="34" charset="0"/>
              </a:rPr>
              <a:t>-100%</a:t>
            </a:r>
          </a:p>
          <a:p>
            <a:r>
              <a:rPr lang="ru-RU">
                <a:latin typeface="Trebuchet MS" pitchFamily="34" charset="0"/>
              </a:rPr>
              <a:t> </a:t>
            </a:r>
            <a:r>
              <a:rPr lang="ru-RU">
                <a:solidFill>
                  <a:srgbClr val="FF0000"/>
                </a:solidFill>
                <a:latin typeface="Trebuchet MS" pitchFamily="34" charset="0"/>
              </a:rPr>
              <a:t>Образование:</a:t>
            </a:r>
          </a:p>
          <a:p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Высшее- 65%</a:t>
            </a:r>
            <a:r>
              <a:rPr lang="ru-RU">
                <a:latin typeface="Trebuchet MS" pitchFamily="34" charset="0"/>
              </a:rPr>
              <a:t>-</a:t>
            </a:r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ru-RU">
                <a:latin typeface="Trebuchet MS" pitchFamily="34" charset="0"/>
              </a:rPr>
              <a:t>13 учителей</a:t>
            </a:r>
          </a:p>
          <a:p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Средне-специальное-</a:t>
            </a:r>
            <a:r>
              <a:rPr lang="ru-RU">
                <a:latin typeface="Trebuchet MS" pitchFamily="34" charset="0"/>
              </a:rPr>
              <a:t> </a:t>
            </a:r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35%</a:t>
            </a:r>
            <a:r>
              <a:rPr lang="ru-RU">
                <a:latin typeface="Trebuchet MS" pitchFamily="34" charset="0"/>
              </a:rPr>
              <a:t>-</a:t>
            </a:r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ru-RU">
                <a:latin typeface="Trebuchet MS" pitchFamily="34" charset="0"/>
              </a:rPr>
              <a:t>7 учителей</a:t>
            </a:r>
          </a:p>
          <a:p>
            <a:r>
              <a:rPr lang="ru-RU">
                <a:solidFill>
                  <a:srgbClr val="FF0000"/>
                </a:solidFill>
                <a:latin typeface="Trebuchet MS" pitchFamily="34" charset="0"/>
              </a:rPr>
              <a:t>Дидактические категории:</a:t>
            </a:r>
          </a:p>
          <a:p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Высшая</a:t>
            </a:r>
            <a:r>
              <a:rPr lang="ru-RU">
                <a:latin typeface="Trebuchet MS" pitchFamily="34" charset="0"/>
              </a:rPr>
              <a:t>- нет</a:t>
            </a:r>
          </a:p>
          <a:p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Первая</a:t>
            </a:r>
            <a:r>
              <a:rPr lang="ru-RU">
                <a:latin typeface="Trebuchet MS" pitchFamily="34" charset="0"/>
              </a:rPr>
              <a:t>- нет</a:t>
            </a:r>
          </a:p>
          <a:p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Вторая- 35%</a:t>
            </a:r>
            <a:r>
              <a:rPr lang="ru-RU">
                <a:latin typeface="Trebuchet MS" pitchFamily="34" charset="0"/>
              </a:rPr>
              <a:t>-</a:t>
            </a:r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ru-RU">
                <a:latin typeface="Trebuchet MS" pitchFamily="34" charset="0"/>
              </a:rPr>
              <a:t>7 учителей</a:t>
            </a:r>
          </a:p>
          <a:p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Без категории- 65%</a:t>
            </a:r>
            <a:r>
              <a:rPr lang="ru-RU">
                <a:latin typeface="Trebuchet MS" pitchFamily="34" charset="0"/>
              </a:rPr>
              <a:t>-</a:t>
            </a:r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ru-RU">
                <a:latin typeface="Trebuchet MS" pitchFamily="34" charset="0"/>
              </a:rPr>
              <a:t>13 учителей</a:t>
            </a:r>
          </a:p>
          <a:p>
            <a:r>
              <a:rPr lang="ru-RU">
                <a:solidFill>
                  <a:srgbClr val="FF0000"/>
                </a:solidFill>
                <a:latin typeface="Trebuchet MS" pitchFamily="34" charset="0"/>
              </a:rPr>
              <a:t>Стаж работы:</a:t>
            </a:r>
          </a:p>
          <a:p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от 13-18</a:t>
            </a:r>
            <a:r>
              <a:rPr lang="ru-RU">
                <a:latin typeface="Trebuchet MS" pitchFamily="34" charset="0"/>
              </a:rPr>
              <a:t>- 4</a:t>
            </a:r>
          </a:p>
          <a:p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от 18 и выше</a:t>
            </a:r>
            <a:r>
              <a:rPr lang="ru-RU">
                <a:latin typeface="Trebuchet MS" pitchFamily="34" charset="0"/>
              </a:rPr>
              <a:t>- 16</a:t>
            </a:r>
          </a:p>
          <a:p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пенсионеры</a:t>
            </a:r>
            <a:r>
              <a:rPr lang="ru-RU">
                <a:latin typeface="Trebuchet MS" pitchFamily="34" charset="0"/>
              </a:rPr>
              <a:t>- 9</a:t>
            </a:r>
          </a:p>
          <a:p>
            <a:r>
              <a:rPr lang="ru-RU">
                <a:solidFill>
                  <a:srgbClr val="FF0000"/>
                </a:solidFill>
                <a:latin typeface="Trebuchet MS" pitchFamily="34" charset="0"/>
              </a:rPr>
              <a:t>Заслуженный педагог Гагаузии</a:t>
            </a:r>
            <a:r>
              <a:rPr lang="ru-RU">
                <a:latin typeface="Trebuchet MS" pitchFamily="34" charset="0"/>
              </a:rPr>
              <a:t>: Гарчева Мария С.</a:t>
            </a:r>
          </a:p>
          <a:p>
            <a:r>
              <a:rPr lang="ru-RU">
                <a:solidFill>
                  <a:srgbClr val="FF0000"/>
                </a:solidFill>
                <a:latin typeface="Trebuchet MS" pitchFamily="34" charset="0"/>
              </a:rPr>
              <a:t>«Учитель года»(2015-2016г.)</a:t>
            </a:r>
            <a:r>
              <a:rPr lang="ru-RU">
                <a:latin typeface="Trebuchet MS" pitchFamily="34" charset="0"/>
              </a:rPr>
              <a:t>:Петкович Евдокия П.</a:t>
            </a:r>
          </a:p>
          <a:p>
            <a:r>
              <a:rPr lang="ru-RU">
                <a:solidFill>
                  <a:srgbClr val="0070C0"/>
                </a:solidFill>
                <a:latin typeface="Trebuchet MS" pitchFamily="34" charset="0"/>
              </a:rPr>
              <a:t>На заслуженном отдыхе</a:t>
            </a:r>
            <a:r>
              <a:rPr lang="ru-RU">
                <a:latin typeface="Trebuchet MS" pitchFamily="34" charset="0"/>
              </a:rPr>
              <a:t>- 6 учителей</a:t>
            </a:r>
          </a:p>
        </p:txBody>
      </p:sp>
      <p:pic>
        <p:nvPicPr>
          <p:cNvPr id="20486" name="Picture 6" descr="глобус колокольчик книг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2420938"/>
            <a:ext cx="295116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Текст 1"/>
          <p:cNvSpPr>
            <a:spLocks noGrp="1"/>
          </p:cNvSpPr>
          <p:nvPr>
            <p:ph type="body" sz="half" idx="2"/>
          </p:nvPr>
        </p:nvSpPr>
        <p:spPr>
          <a:xfrm>
            <a:off x="5148263" y="981075"/>
            <a:ext cx="3995737" cy="439261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800" smtClean="0"/>
              <a:t>Педагогическое кредо:</a:t>
            </a:r>
          </a:p>
          <a:p>
            <a:pPr>
              <a:spcBef>
                <a:spcPct val="0"/>
              </a:spcBef>
            </a:pPr>
            <a:endParaRPr lang="ru-RU" sz="3200" smtClean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</a:pPr>
            <a:r>
              <a:rPr lang="ru-RU" sz="3200" smtClean="0">
                <a:solidFill>
                  <a:srgbClr val="FFFF00"/>
                </a:solidFill>
              </a:rPr>
              <a:t>«Учитель не просто профессия,а часть</a:t>
            </a:r>
          </a:p>
          <a:p>
            <a:pPr>
              <a:spcBef>
                <a:spcPct val="0"/>
              </a:spcBef>
            </a:pPr>
            <a:r>
              <a:rPr lang="ru-RU" sz="3200" smtClean="0">
                <a:solidFill>
                  <a:srgbClr val="FFFF00"/>
                </a:solidFill>
              </a:rPr>
              <a:t>жизни каждого человека.И эта </a:t>
            </a:r>
          </a:p>
          <a:p>
            <a:pPr>
              <a:spcBef>
                <a:spcPct val="0"/>
              </a:spcBef>
            </a:pPr>
            <a:r>
              <a:rPr lang="ru-RU" sz="3200" smtClean="0">
                <a:solidFill>
                  <a:srgbClr val="FFFF00"/>
                </a:solidFill>
              </a:rPr>
              <a:t>часть должна быть</a:t>
            </a:r>
          </a:p>
          <a:p>
            <a:pPr>
              <a:spcBef>
                <a:spcPct val="0"/>
              </a:spcBef>
            </a:pPr>
            <a:r>
              <a:rPr lang="ru-RU" sz="3200" smtClean="0">
                <a:solidFill>
                  <a:srgbClr val="FFFF00"/>
                </a:solidFill>
              </a:rPr>
              <a:t>самой лучшей.»</a:t>
            </a:r>
          </a:p>
          <a:p>
            <a:pPr>
              <a:spcBef>
                <a:spcPct val="0"/>
              </a:spcBef>
            </a:pPr>
            <a:endParaRPr lang="ru-RU" sz="3200" smtClean="0">
              <a:solidFill>
                <a:srgbClr val="FFFF00"/>
              </a:solidFill>
            </a:endParaRPr>
          </a:p>
        </p:txBody>
      </p:sp>
      <p:pic>
        <p:nvPicPr>
          <p:cNvPr id="6" name="Рисунок 5" descr="shkolnyi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1289" r="2128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3463"/>
            <a:ext cx="7242175" cy="3095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28" name="Прямоугольник 2"/>
          <p:cNvSpPr>
            <a:spLocks noChangeArrowheads="1"/>
          </p:cNvSpPr>
          <p:nvPr/>
        </p:nvSpPr>
        <p:spPr bwMode="auto">
          <a:xfrm>
            <a:off x="468313" y="188913"/>
            <a:ext cx="734377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>
                <a:solidFill>
                  <a:srgbClr val="FF0000"/>
                </a:solidFill>
                <a:latin typeface="Trebuchet MS" pitchFamily="34" charset="0"/>
                <a:cs typeface="Times New Roman" pitchFamily="18" charset="0"/>
              </a:rPr>
              <a:t>Основные задачи в работе педагогического коллектива школы:</a:t>
            </a:r>
          </a:p>
          <a:p>
            <a:pPr eaLnBrk="0" hangingPunct="0"/>
            <a:r>
              <a:rPr lang="ru-RU">
                <a:latin typeface="Trebuchet MS" pitchFamily="34" charset="0"/>
                <a:cs typeface="Times New Roman" pitchFamily="18" charset="0"/>
              </a:rPr>
              <a:t>   - качество преподавания;</a:t>
            </a:r>
            <a:endParaRPr lang="ru-RU">
              <a:latin typeface="Trebuchet MS" pitchFamily="34" charset="0"/>
            </a:endParaRPr>
          </a:p>
          <a:p>
            <a:pPr eaLnBrk="0" hangingPunct="0"/>
            <a:r>
              <a:rPr lang="ru-RU">
                <a:latin typeface="Trebuchet MS" pitchFamily="34" charset="0"/>
                <a:cs typeface="Times New Roman" pitchFamily="18" charset="0"/>
              </a:rPr>
              <a:t>   - качество знаний учащихся;</a:t>
            </a:r>
            <a:endParaRPr lang="ru-RU">
              <a:latin typeface="Trebuchet MS" pitchFamily="34" charset="0"/>
            </a:endParaRPr>
          </a:p>
          <a:p>
            <a:pPr eaLnBrk="0" hangingPunct="0"/>
            <a:r>
              <a:rPr lang="ru-RU">
                <a:latin typeface="Trebuchet MS" pitchFamily="34" charset="0"/>
                <a:cs typeface="Times New Roman" pitchFamily="18" charset="0"/>
              </a:rPr>
              <a:t>   - непрерывное повышение   квалификации педагогов;</a:t>
            </a:r>
            <a:endParaRPr lang="ru-RU">
              <a:latin typeface="Trebuchet MS" pitchFamily="34" charset="0"/>
            </a:endParaRPr>
          </a:p>
          <a:p>
            <a:pPr eaLnBrk="0" hangingPunct="0"/>
            <a:r>
              <a:rPr lang="ru-RU">
                <a:latin typeface="Trebuchet MS" pitchFamily="34" charset="0"/>
                <a:cs typeface="Times New Roman" pitchFamily="18" charset="0"/>
              </a:rPr>
              <a:t>   - развитие инициативы и творчества;</a:t>
            </a:r>
            <a:endParaRPr lang="ru-RU">
              <a:latin typeface="Trebuchet MS" pitchFamily="34" charset="0"/>
            </a:endParaRPr>
          </a:p>
          <a:p>
            <a:pPr eaLnBrk="0" hangingPunct="0"/>
            <a:r>
              <a:rPr lang="ru-RU">
                <a:latin typeface="Trebuchet MS" pitchFamily="34" charset="0"/>
                <a:cs typeface="Times New Roman" pitchFamily="18" charset="0"/>
              </a:rPr>
              <a:t>   - личностный рост учащихся;</a:t>
            </a:r>
            <a:endParaRPr lang="ru-RU">
              <a:latin typeface="Trebuchet MS" pitchFamily="34" charset="0"/>
            </a:endParaRPr>
          </a:p>
          <a:p>
            <a:pPr eaLnBrk="0" hangingPunct="0"/>
            <a:r>
              <a:rPr lang="ru-RU">
                <a:latin typeface="Trebuchet MS" pitchFamily="34" charset="0"/>
                <a:cs typeface="Times New Roman" pitchFamily="18" charset="0"/>
              </a:rPr>
              <a:t>   - сохранение и укрепление здоровья учащихся;</a:t>
            </a:r>
            <a:endParaRPr lang="ru-RU">
              <a:latin typeface="Trebuchet MS" pitchFamily="34" charset="0"/>
            </a:endParaRPr>
          </a:p>
          <a:p>
            <a:pPr eaLnBrk="0" hangingPunct="0"/>
            <a:r>
              <a:rPr lang="ru-RU">
                <a:latin typeface="Trebuchet MS" pitchFamily="34" charset="0"/>
                <a:cs typeface="Times New Roman" pitchFamily="18" charset="0"/>
              </a:rPr>
              <a:t>   - психологическая поддержка детям.</a:t>
            </a:r>
            <a:endParaRPr lang="ru-RU">
              <a:latin typeface="Trebuchet MS" pitchFamily="34" charset="0"/>
            </a:endParaRP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468313" y="2924175"/>
          <a:ext cx="7272337" cy="3744913"/>
        </p:xfrm>
        <a:graphic>
          <a:graphicData uri="http://schemas.openxmlformats.org/presentationml/2006/ole">
            <p:oleObj spid="_x0000_s1026" r:id="rId3" imgW="6095238" imgH="3428571" progId="">
              <p:embed/>
            </p:oleObj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1038</TotalTime>
  <Words>596</Words>
  <Application>Microsoft Office PowerPoint</Application>
  <PresentationFormat>Экран (4:3)</PresentationFormat>
  <Paragraphs>245</Paragraphs>
  <Slides>25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Trebuchet MS</vt:lpstr>
      <vt:lpstr>Arial</vt:lpstr>
      <vt:lpstr>Wingdings 2</vt:lpstr>
      <vt:lpstr>Wingdings</vt:lpstr>
      <vt:lpstr>Calibri</vt:lpstr>
      <vt:lpstr>Times New Roman</vt:lpstr>
      <vt:lpstr>Изящная</vt:lpstr>
      <vt:lpstr>Изящная</vt:lpstr>
      <vt:lpstr>Изящная</vt:lpstr>
      <vt:lpstr>Изящная</vt:lpstr>
      <vt:lpstr>Изящная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office 2007 rus ent: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DoxyTerra</dc:creator>
  <cp:lastModifiedBy>Ольга Гарчева</cp:lastModifiedBy>
  <cp:revision>135</cp:revision>
  <dcterms:created xsi:type="dcterms:W3CDTF">2017-01-10T19:46:21Z</dcterms:created>
  <dcterms:modified xsi:type="dcterms:W3CDTF">2017-02-08T12:26:38Z</dcterms:modified>
</cp:coreProperties>
</file>